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7710aa57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237710aa57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cecc1d586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cecc1d586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cecc1d586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cecc1d586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cecc1d586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cecc1d586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cecc1d586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cecc1d586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b190a37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3b190a3744_0_0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cecc1d586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cecc1d586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7710aa57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7710aa57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7710aa57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7710aa57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7710aa57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7710aa57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cecc1d5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cecc1d5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cecc1d58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cecc1d58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cecc1d58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cecc1d58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cecc1d58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cecc1d58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cecc1d58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cecc1d58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cecc1d58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cecc1d58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cecc1d58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cecc1d58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cecc1d58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cecc1d58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1964869" y="1768615"/>
            <a:ext cx="5214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32.png"/><Relationship Id="rId9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Relationship Id="rId7" Type="http://schemas.openxmlformats.org/officeDocument/2006/relationships/image" Target="../media/image18.png"/><Relationship Id="rId8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BEC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847022" y="571500"/>
            <a:ext cx="357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Привіт!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847022" y="1326488"/>
            <a:ext cx="44235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СКОРО ПОЧИНАЄМО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850" y="2100746"/>
            <a:ext cx="3910676" cy="296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Когортний аналіз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157375"/>
            <a:ext cx="8413824" cy="20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465900" y="1441050"/>
            <a:ext cx="85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Коли кажуть “когортний аналіз”, то в 99% випадках мають на увазі такий формат: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7615" y="2765070"/>
            <a:ext cx="1393147" cy="136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Когортний аналіз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65900" y="1269775"/>
            <a:ext cx="85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Коли кажуть “когортний аналіз”, то в 99% випадках мають на увазі трикутну табличку.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75" y="1689950"/>
            <a:ext cx="6697252" cy="334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Когортний аналіз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65900" y="1225725"/>
            <a:ext cx="85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Когортний аналіз - це таблиця з Retained users count або з Retention Rate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0" y="2258800"/>
            <a:ext cx="7602299" cy="183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450" y="2258800"/>
            <a:ext cx="3416751" cy="22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8418" y="-321227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73851" y="3864640"/>
            <a:ext cx="1725610" cy="16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Когортний аналіз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465900" y="1318700"/>
            <a:ext cx="85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Когортний аналіз підходить для будь-якої метрики. Наприклад, для грошей: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85425"/>
            <a:ext cx="8374676" cy="18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263" y="0"/>
            <a:ext cx="33267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5" y="4749638"/>
            <a:ext cx="652299" cy="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555893" cy="305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3525" y="2571750"/>
            <a:ext cx="3296949" cy="21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idx="1" type="subTitle"/>
          </p:nvPr>
        </p:nvSpPr>
        <p:spPr>
          <a:xfrm>
            <a:off x="3137388" y="884600"/>
            <a:ext cx="28692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Перерва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Робота з Google Sheets</a:t>
            </a:r>
            <a:endParaRPr b="1" sz="224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465900" y="1249800"/>
            <a:ext cx="850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Pivot tables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Conditional formatting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Slicers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898" y="2033951"/>
            <a:ext cx="2593725" cy="25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209" y="3192245"/>
            <a:ext cx="1159095" cy="11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2979" y="1429975"/>
            <a:ext cx="606520" cy="60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3317" y="10"/>
            <a:ext cx="1164784" cy="11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3425" y="4344948"/>
            <a:ext cx="606503" cy="60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7809" y="1429975"/>
            <a:ext cx="1603134" cy="16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9925" y="2943075"/>
            <a:ext cx="1300400" cy="12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10334" y="3919024"/>
            <a:ext cx="1048432" cy="10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idx="1" type="subTitle"/>
          </p:nvPr>
        </p:nvSpPr>
        <p:spPr>
          <a:xfrm>
            <a:off x="623400" y="849000"/>
            <a:ext cx="85206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Демонстрація ДЗ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9" name="Google Shape;209;p30"/>
          <p:cNvGrpSpPr/>
          <p:nvPr/>
        </p:nvGrpSpPr>
        <p:grpSpPr>
          <a:xfrm>
            <a:off x="5601766" y="2005113"/>
            <a:ext cx="3183911" cy="3138377"/>
            <a:chOff x="5367947" y="515281"/>
            <a:chExt cx="6434744" cy="6342718"/>
          </a:xfrm>
        </p:grpSpPr>
        <p:pic>
          <p:nvPicPr>
            <p:cNvPr id="210" name="Google Shape;210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8829" y="1312570"/>
              <a:ext cx="1191437" cy="119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06132" y="515281"/>
              <a:ext cx="2109093" cy="211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88352" y="5379948"/>
              <a:ext cx="1514339" cy="1478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78827" y="5019823"/>
              <a:ext cx="1514339" cy="1513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67947" y="2916803"/>
              <a:ext cx="1942063" cy="193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75300" y="1902700"/>
              <a:ext cx="4539923" cy="385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1" type="subTitle"/>
          </p:nvPr>
        </p:nvSpPr>
        <p:spPr>
          <a:xfrm>
            <a:off x="311700" y="194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Питання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926" y="2560675"/>
            <a:ext cx="3512475" cy="35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/>
        </p:nvSpPr>
        <p:spPr>
          <a:xfrm>
            <a:off x="1383050" y="2171550"/>
            <a:ext cx="544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Дякую за увагу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673" y="1681100"/>
            <a:ext cx="3229624" cy="34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457200" y="504725"/>
            <a:ext cx="38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План заняття</a:t>
            </a:r>
            <a:endParaRPr b="1" sz="3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375" y="521950"/>
            <a:ext cx="4179227" cy="43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7565092" y="1061507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6865543" y="1576106"/>
            <a:ext cx="162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Відповіді на питання з форми 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питань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7251466" y="3331036"/>
            <a:ext cx="11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Перерва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6076934" y="3290980"/>
            <a:ext cx="12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Теоретична частина 2 з практикою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069463" y="1576072"/>
            <a:ext cx="111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6.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Відповіді на питання в кінці заняття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7559149" y="2377371"/>
            <a:ext cx="111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Теоретична частина 1 з практикою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828777" y="2517203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Короткий розбір ДЗ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8388311" y="2472422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7559155" y="3918952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15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908880" y="3943128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089550" y="2495406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40875" y="1186000"/>
            <a:ext cx="51534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1 з практикою: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User retention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Перерва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2 з практикою: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Когортний аналiз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Умовне форматування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Краткий розбiр ДЗ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</a:t>
            </a: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тримання користувачів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(user retention)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65900" y="1861925"/>
            <a:ext cx="576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тримання користувачів - це один з показників якості взаємодії користувачів з вашим продуктом.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Користувач є утриманим, якщо він продовжує користуватися продуктом або функцією. Тобто продовжує бути активним.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968" y="330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324" y="2208255"/>
            <a:ext cx="3052025" cy="3519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Коефіцієнт втримання користувачів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(user retention rate)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65900" y="1729800"/>
            <a:ext cx="765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Метрика user retention rate - це кількість активних користувачів в певний період часу поділена на кількість користувачів на старті.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user retention formula" id="104" name="Google Shape;1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2474225"/>
            <a:ext cx="594360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232075" y="106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Крива втримання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(retention curve)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400" y="1035675"/>
            <a:ext cx="6436947" cy="394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025" y="923095"/>
            <a:ext cx="6599302" cy="39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-89625" y="106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Реалістична крива втримання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(retention curve)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457200" y="457200"/>
            <a:ext cx="85206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Втримання користувачів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vs  Втримання клієнтів</a:t>
            </a:r>
            <a:endParaRPr b="1" sz="224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465900" y="1651800"/>
            <a:ext cx="850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Втримання користувачів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ми міряємо активністю, використовуємо метрики залученості, котрі ми розглядали в темі №3.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Втримання клієнтів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ми міряємо грошима (Revenue). Його разом з юніт-економікою ми вивчатимемо в блоці з Tableau.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4225" y="3392649"/>
            <a:ext cx="1552925" cy="15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575" y="2863026"/>
            <a:ext cx="2176026" cy="210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Активність користувачів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65900" y="1441050"/>
            <a:ext cx="641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Для будь-якої активності можна рахувати Retention Rate.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Але в першу чергу, побудуйте її за тією самою активністю, що й в DAU, WAU, MAU.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968" y="330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Когортний аналіз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65900" y="1441050"/>
            <a:ext cx="850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Когорти - це що завгодно.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Але…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76" y="1358875"/>
            <a:ext cx="2117275" cy="447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